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73" r:id="rId2"/>
    <p:sldId id="453" r:id="rId3"/>
    <p:sldId id="457" r:id="rId4"/>
    <p:sldId id="454" r:id="rId5"/>
    <p:sldId id="455" r:id="rId6"/>
    <p:sldId id="456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29" r:id="rId1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AFAFA"/>
    <a:srgbClr val="FA6067"/>
    <a:srgbClr val="BE060F"/>
    <a:srgbClr val="E20713"/>
    <a:srgbClr val="EA0000"/>
    <a:srgbClr val="E31E24"/>
    <a:srgbClr val="CC0000"/>
    <a:srgbClr val="43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2196" autoAdjust="0"/>
    <p:restoredTop sz="95951" autoAdjust="0"/>
  </p:normalViewPr>
  <p:slideViewPr>
    <p:cSldViewPr>
      <p:cViewPr varScale="1">
        <p:scale>
          <a:sx n="84" d="100"/>
          <a:sy n="84" d="100"/>
        </p:scale>
        <p:origin x="96" y="3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420F6-EE28-447A-BA82-F9AA48FF3F8C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5E2C8-E51C-40F3-9A72-4A3C3DEE50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8.gi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46" y="0"/>
            <a:ext cx="5192254" cy="514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83518"/>
            <a:ext cx="896114" cy="85039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2085" cy="5143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" y="339502"/>
            <a:ext cx="3206503" cy="318516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" y="4229069"/>
            <a:ext cx="1655067" cy="502921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04362" y="1677263"/>
            <a:ext cx="4332104" cy="184740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 smtClean="0"/>
              <a:t>ОБРАЗЕЦ </a:t>
            </a:r>
            <a:br>
              <a:rPr lang="ru-RU" dirty="0" smtClean="0"/>
            </a:br>
            <a:r>
              <a:rPr lang="ru-RU" dirty="0" smtClean="0"/>
              <a:t>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5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7774"/>
            <a:ext cx="307849" cy="30784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77" y="2787774"/>
            <a:ext cx="307849" cy="30784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632215" y="307580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87774"/>
            <a:ext cx="310897" cy="30784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74608" y="3075806"/>
            <a:ext cx="1653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1600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7032"/>
            <a:ext cx="966976" cy="96697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02376" y="3072368"/>
            <a:ext cx="22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26456" y="3924074"/>
            <a:ext cx="207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26456" y="2269500"/>
            <a:ext cx="5073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RUSSIA</a:t>
            </a:r>
            <a:r>
              <a:rPr lang="ru-RU" sz="1600" dirty="0" smtClean="0">
                <a:solidFill>
                  <a:schemeClr val="bg1"/>
                </a:solidFill>
                <a:latin typeface="Acrom" pitchFamily="50" charset="-52"/>
              </a:rPr>
              <a:t>, 630090, </a:t>
            </a:r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NOVOSIBIRSK</a:t>
            </a:r>
            <a:r>
              <a:rPr lang="ru-RU" sz="1600" dirty="0" smtClean="0">
                <a:solidFill>
                  <a:schemeClr val="bg1"/>
                </a:solidFill>
                <a:latin typeface="Acrom" pitchFamily="50" charset="-52"/>
              </a:rPr>
              <a:t>, </a:t>
            </a:r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PIROGOVA  STR.</a:t>
            </a:r>
            <a:r>
              <a:rPr lang="ru-RU" sz="1600" dirty="0" smtClean="0">
                <a:solidFill>
                  <a:schemeClr val="bg1"/>
                </a:solidFill>
                <a:latin typeface="Acrom" pitchFamily="50" charset="-52"/>
              </a:rPr>
              <a:t>, 2</a:t>
            </a:r>
            <a:endParaRPr lang="en-US" sz="1600" dirty="0" smtClean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5" name="Picture 2" descr="D:\Users\Admin\Downloads\Attachments_fill.rg@gmail.com_2016-10-19_22-56-06\logo_white_eng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557032"/>
            <a:ext cx="1823890" cy="684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672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46" y="0"/>
            <a:ext cx="5192254" cy="514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83518"/>
            <a:ext cx="896114" cy="85039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2085" cy="5143500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04362" y="1677263"/>
            <a:ext cx="4332104" cy="184740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 smtClean="0"/>
              <a:t>ОБРАЗЕЦ </a:t>
            </a:r>
            <a:br>
              <a:rPr lang="ru-RU" dirty="0" smtClean="0"/>
            </a:br>
            <a:r>
              <a:rPr lang="ru-RU" dirty="0" smtClean="0"/>
              <a:t>ЗАГОЛОВКА</a:t>
            </a:r>
            <a:endParaRPr lang="ru-RU" dirty="0"/>
          </a:p>
        </p:txBody>
      </p:sp>
      <p:pic>
        <p:nvPicPr>
          <p:cNvPr id="9" name="Picture 3" descr="D:\Users\Admin\Downloads\Attachments_fill.rg@gmail.com_2016-10-19_22-56-06\star_eng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4126" y="353492"/>
            <a:ext cx="3216275" cy="3154363"/>
          </a:xfrm>
          <a:prstGeom prst="rect">
            <a:avLst/>
          </a:prstGeom>
          <a:noFill/>
        </p:spPr>
      </p:pic>
      <p:pic>
        <p:nvPicPr>
          <p:cNvPr id="14" name="Picture 2" descr="D:\Users\Admin\Downloads\Attachments_fill.rg@gmail.com_2016-10-19_22-56-06\logo_white_eng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2048" y="4227934"/>
            <a:ext cx="1224136" cy="459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035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41293" cy="5143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14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7605712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6"/>
              </a:buBlip>
              <a:defRPr sz="2000"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6"/>
              </a:buBlip>
              <a:defRPr sz="1800"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6"/>
              </a:buBlip>
              <a:defRPr sz="1600"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3281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12374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4000" cy="88087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9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10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231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 на красн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5" y="-8002"/>
            <a:ext cx="9144000" cy="12374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41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rgbClr val="262626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2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3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7605712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7"/>
              </a:buBlip>
              <a:defRPr sz="20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7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7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7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7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73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Картинка +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47" b="5137"/>
          <a:stretch/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4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503636" y="3145904"/>
            <a:ext cx="2420563" cy="108012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bg1"/>
                </a:solidFill>
                <a:latin typeface="Acrom ExtraBold" panose="00000900000000000000" pitchFamily="50" charset="-52"/>
              </a:defRPr>
            </a:lvl1pPr>
            <a:lvl2pPr marL="742950" indent="-285750"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503637" y="42363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5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артинка +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7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8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351237" y="40839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4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9569" y="40839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4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5526"/>
            <a:ext cx="1990348" cy="6035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7774"/>
            <a:ext cx="307849" cy="30784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26456" y="2248774"/>
            <a:ext cx="5947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РОССИЯ, 630090, НОВОСИБИРСК, УЛ. ПИРОГОВА, 2</a:t>
            </a:r>
            <a:endParaRPr lang="en-US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77" y="2787774"/>
            <a:ext cx="307849" cy="30784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632215" y="307580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87774"/>
            <a:ext cx="310897" cy="30784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274608" y="3075806"/>
            <a:ext cx="1653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1600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7032"/>
            <a:ext cx="966976" cy="96697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02376" y="3072368"/>
            <a:ext cx="22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26456" y="3924074"/>
            <a:ext cx="207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</p:spTree>
    <p:extLst>
      <p:ext uri="{BB962C8B-B14F-4D97-AF65-F5344CB8AC3E}">
        <p14:creationId xmlns:p14="http://schemas.microsoft.com/office/powerpoint/2010/main" val="212487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DDEC8-4D30-4DBA-9CB3-488035538497}" type="datetimeFigureOut">
              <a:rPr lang="ru-RU" smtClean="0"/>
              <a:pPr/>
              <a:t>28.02.2020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7D379-E9FC-461B-BB9F-A1805059B1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78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6" r:id="rId3"/>
    <p:sldLayoutId id="2147483657" r:id="rId4"/>
    <p:sldLayoutId id="2147483662" r:id="rId5"/>
    <p:sldLayoutId id="2147483660" r:id="rId6"/>
    <p:sldLayoutId id="2147483659" r:id="rId7"/>
    <p:sldLayoutId id="2147483655" r:id="rId8"/>
    <p:sldLayoutId id="2147483658" r:id="rId9"/>
    <p:sldLayoutId id="2147483664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11960" y="1677263"/>
            <a:ext cx="4824536" cy="1847405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Кластерны</a:t>
            </a:r>
            <a:r>
              <a:rPr lang="ru-RU" sz="3200" dirty="0" smtClean="0"/>
              <a:t>й анализ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355976" y="3524668"/>
            <a:ext cx="3921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>
                <a:solidFill>
                  <a:srgbClr val="262626"/>
                </a:solidFill>
                <a:latin typeface="Acrom" panose="00000500000000000000" pitchFamily="50" charset="-52"/>
              </a:rPr>
              <a:t>Кугаевских</a:t>
            </a:r>
            <a:r>
              <a:rPr lang="ru-RU" dirty="0" smtClean="0">
                <a:solidFill>
                  <a:srgbClr val="262626"/>
                </a:solidFill>
                <a:latin typeface="Acrom" panose="00000500000000000000" pitchFamily="50" charset="-52"/>
              </a:rPr>
              <a:t> А.В.</a:t>
            </a:r>
          </a:p>
          <a:p>
            <a:r>
              <a:rPr lang="ru-RU" dirty="0" smtClean="0">
                <a:solidFill>
                  <a:srgbClr val="262626"/>
                </a:solidFill>
                <a:latin typeface="Acrom" panose="00000500000000000000" pitchFamily="50" charset="-52"/>
              </a:rPr>
              <a:t>К.т.н., доцент кафедры КТ НГУ</a:t>
            </a:r>
            <a:endParaRPr lang="ru-RU" dirty="0">
              <a:solidFill>
                <a:srgbClr val="262626"/>
              </a:solidFill>
              <a:latin typeface="Acrom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34157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350838" y="1419622"/>
            <a:ext cx="7605712" cy="2952353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1. Первоначальное распределение объектов по кластерам.</a:t>
            </a:r>
          </a:p>
          <a:p>
            <a:pPr lvl="1"/>
            <a:r>
              <a:rPr lang="ru-RU" dirty="0"/>
              <a:t>Выбирается число k, и на первом шаге эти точки считаются "центрами" кластеров. Каждому кластеру соответствует один центр.</a:t>
            </a:r>
          </a:p>
          <a:p>
            <a:pPr lvl="1"/>
            <a:r>
              <a:rPr lang="ru-RU" dirty="0"/>
              <a:t>Выбор начальных </a:t>
            </a:r>
            <a:r>
              <a:rPr lang="ru-RU" dirty="0" err="1"/>
              <a:t>центроидов</a:t>
            </a:r>
            <a:r>
              <a:rPr lang="ru-RU" dirty="0"/>
              <a:t> может осуществляться следующим образом:</a:t>
            </a:r>
          </a:p>
          <a:p>
            <a:pPr lvl="2"/>
            <a:r>
              <a:rPr lang="ru-RU" dirty="0"/>
              <a:t>выбор k-наблюдений для максимизации начального расстояния;</a:t>
            </a:r>
          </a:p>
          <a:p>
            <a:pPr lvl="2"/>
            <a:r>
              <a:rPr lang="ru-RU" dirty="0"/>
              <a:t>случайный выбор k-наблюдений;</a:t>
            </a:r>
          </a:p>
          <a:p>
            <a:pPr lvl="2"/>
            <a:r>
              <a:rPr lang="ru-RU" dirty="0"/>
              <a:t>выбор первых k-наблюдений.</a:t>
            </a:r>
          </a:p>
          <a:p>
            <a:pPr lvl="1"/>
            <a:r>
              <a:rPr lang="ru-RU" dirty="0"/>
              <a:t>В результате каждый объект назначен определенному кластеру.</a:t>
            </a:r>
            <a:endParaRPr lang="ru-RU" b="1" dirty="0">
              <a:solidFill>
                <a:srgbClr val="26262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42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350838" y="1419622"/>
            <a:ext cx="7605712" cy="295235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2. Итеративный процесс.</a:t>
            </a:r>
          </a:p>
          <a:p>
            <a:pPr lvl="1"/>
            <a:r>
              <a:rPr lang="ru-RU" dirty="0"/>
              <a:t>Вычисляются центры кластеров. Объекты опять перераспределяются.</a:t>
            </a:r>
          </a:p>
          <a:p>
            <a:pPr lvl="1"/>
            <a:r>
              <a:rPr lang="ru-RU" dirty="0"/>
              <a:t>Процесс вычисления центров и перераспределения объектов продолжается до тех пор, пока не выполнено одно из условий:</a:t>
            </a:r>
          </a:p>
          <a:p>
            <a:pPr lvl="1"/>
            <a:r>
              <a:rPr lang="ru-RU" dirty="0"/>
              <a:t>кластерные центры стабилизировались, т.е. все наблюдения принадлежат кластеру, которому принадлежали до текущей итерации;</a:t>
            </a:r>
          </a:p>
          <a:p>
            <a:pPr lvl="1"/>
            <a:r>
              <a:rPr lang="ru-RU" dirty="0"/>
              <a:t>число итераций равно максимальному числу итераций.</a:t>
            </a:r>
          </a:p>
          <a:p>
            <a:pPr lvl="1"/>
            <a:r>
              <a:rPr lang="ru-RU" dirty="0"/>
              <a:t>Как правило, алгоритм сходится за 2-6 итераций</a:t>
            </a:r>
            <a:endParaRPr lang="ru-RU" b="1" dirty="0">
              <a:solidFill>
                <a:srgbClr val="26262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(2)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900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:K Means Example Step 1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8973"/>
            <a:ext cx="2422281" cy="233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ile:K Means Example Step 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91" y="261932"/>
            <a:ext cx="2422281" cy="209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File:K Means Example Step 3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71750"/>
            <a:ext cx="2422281" cy="209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File:K Means Example Step 4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92" y="2584346"/>
            <a:ext cx="2422281" cy="209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03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350838" y="1419622"/>
            <a:ext cx="7605712" cy="2952353"/>
          </a:xfrm>
        </p:spPr>
        <p:txBody>
          <a:bodyPr>
            <a:normAutofit/>
          </a:bodyPr>
          <a:lstStyle/>
          <a:p>
            <a:r>
              <a:rPr lang="ru-RU" dirty="0"/>
              <a:t>Не гарантируется достижение глобального минимума суммарного квадратичного отклонения V, а только одного из локальных минимумов.</a:t>
            </a:r>
          </a:p>
          <a:p>
            <a:r>
              <a:rPr lang="ru-RU" dirty="0"/>
              <a:t>Результат зависит от выбора исходных центров кластеров, их оптимальный выбор неизвестен.</a:t>
            </a:r>
          </a:p>
          <a:p>
            <a:r>
              <a:rPr lang="ru-RU" dirty="0"/>
              <a:t>Число кластеров надо знать заранее.</a:t>
            </a:r>
            <a:endParaRPr lang="ru-RU" b="1" dirty="0">
              <a:solidFill>
                <a:srgbClr val="26262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368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0" y="1275606"/>
            <a:ext cx="8100392" cy="3240360"/>
          </a:xfrm>
        </p:spPr>
        <p:txBody>
          <a:bodyPr>
            <a:normAutofit fontScale="77500" lnSpcReduction="20000"/>
          </a:bodyPr>
          <a:lstStyle/>
          <a:p>
            <a:pPr marL="452628">
              <a:buFont typeface="+mj-lt"/>
              <a:buAutoNum type="arabicPeriod"/>
            </a:pPr>
            <a:r>
              <a:rPr lang="ru-RU" sz="1900" dirty="0"/>
              <a:t>Выбрать первый </a:t>
            </a:r>
            <a:r>
              <a:rPr lang="ru-RU" sz="1900" dirty="0" err="1"/>
              <a:t>центроид</a:t>
            </a:r>
            <a:r>
              <a:rPr lang="ru-RU" sz="1900" dirty="0"/>
              <a:t> случайным образом (среди всех точек)</a:t>
            </a:r>
          </a:p>
          <a:p>
            <a:pPr marL="452628">
              <a:buFont typeface="+mj-lt"/>
              <a:buAutoNum type="arabicPeriod"/>
            </a:pPr>
            <a:r>
              <a:rPr lang="ru-RU" sz="1900" dirty="0"/>
              <a:t>Для каждой точки найти значение квадрата расстояния до ближайшего </a:t>
            </a:r>
            <a:r>
              <a:rPr lang="ru-RU" sz="1900" dirty="0" err="1"/>
              <a:t>центроида</a:t>
            </a:r>
            <a:r>
              <a:rPr lang="ru-RU" sz="1900" dirty="0"/>
              <a:t> (из тех, которые уже выбраны) dx²</a:t>
            </a:r>
          </a:p>
          <a:p>
            <a:pPr marL="452628">
              <a:buFont typeface="+mj-lt"/>
              <a:buAutoNum type="arabicPeriod"/>
            </a:pPr>
            <a:r>
              <a:rPr lang="ru-RU" sz="1900" dirty="0"/>
              <a:t>Выбрать из этих точек следующий </a:t>
            </a:r>
            <a:r>
              <a:rPr lang="ru-RU" sz="1900" dirty="0" err="1"/>
              <a:t>центроид</a:t>
            </a:r>
            <a:r>
              <a:rPr lang="ru-RU" sz="1900" dirty="0"/>
              <a:t> так, чтобы вероятность выбора точки была пропорциональна вычисленному для неё квадрату расстояния</a:t>
            </a:r>
          </a:p>
          <a:p>
            <a:pPr marL="708660" lvl="1" indent="-342900">
              <a:buFont typeface="+mj-lt"/>
              <a:buAutoNum type="arabicPeriod"/>
            </a:pPr>
            <a:r>
              <a:rPr lang="ru-RU" sz="1700" dirty="0"/>
              <a:t>На шаге 2 нужно параллельно с расчётом dx² подсчитывать сумму </a:t>
            </a:r>
            <a:r>
              <a:rPr lang="ru-RU" sz="1700" dirty="0" err="1"/>
              <a:t>Sum</a:t>
            </a:r>
            <a:r>
              <a:rPr lang="ru-RU" sz="1700" dirty="0"/>
              <a:t>(dx²).</a:t>
            </a:r>
          </a:p>
          <a:p>
            <a:pPr marL="708660" lvl="1" indent="-342900">
              <a:buFont typeface="+mj-lt"/>
              <a:buAutoNum type="arabicPeriod"/>
            </a:pPr>
            <a:r>
              <a:rPr lang="ru-RU" sz="1700" dirty="0"/>
              <a:t>После накопления суммы найти значение </a:t>
            </a:r>
            <a:r>
              <a:rPr lang="ru-RU" sz="1700" dirty="0" err="1"/>
              <a:t>Rnd</a:t>
            </a:r>
            <a:r>
              <a:rPr lang="ru-RU" sz="1700" dirty="0"/>
              <a:t>=</a:t>
            </a:r>
            <a:r>
              <a:rPr lang="ru-RU" sz="1700" dirty="0" err="1"/>
              <a:t>random</a:t>
            </a:r>
            <a:r>
              <a:rPr lang="ru-RU" sz="1700" dirty="0"/>
              <a:t>(0.0,1.0)*</a:t>
            </a:r>
            <a:r>
              <a:rPr lang="ru-RU" sz="1700" dirty="0" err="1"/>
              <a:t>Sum</a:t>
            </a:r>
            <a:r>
              <a:rPr lang="ru-RU" sz="1700" dirty="0"/>
              <a:t>.</a:t>
            </a:r>
          </a:p>
          <a:p>
            <a:pPr marL="708660" lvl="1" indent="-342900">
              <a:buFont typeface="+mj-lt"/>
              <a:buAutoNum type="arabicPeriod"/>
            </a:pPr>
            <a:r>
              <a:rPr lang="ru-RU" sz="1700" dirty="0" err="1"/>
              <a:t>Rnd</a:t>
            </a:r>
            <a:r>
              <a:rPr lang="ru-RU" sz="1700" dirty="0"/>
              <a:t> случайным образом укажет на число из интервала [0; </a:t>
            </a:r>
            <a:r>
              <a:rPr lang="ru-RU" sz="1700" dirty="0" err="1"/>
              <a:t>Sum</a:t>
            </a:r>
            <a:r>
              <a:rPr lang="ru-RU" sz="1700" dirty="0"/>
              <a:t>), и нам остаётся только определить, какой точке это соответствует. Для этого нужно снова начать подсчитывать сумму S(dx²) до тех пор, пока сумма не превысит </a:t>
            </a:r>
            <a:r>
              <a:rPr lang="ru-RU" sz="1700" dirty="0" err="1"/>
              <a:t>Rnd</a:t>
            </a:r>
            <a:r>
              <a:rPr lang="ru-RU" sz="1700" dirty="0"/>
              <a:t>. Как только это случится, суммирование останавливается, и мы можем взять текущую точку в качестве </a:t>
            </a:r>
            <a:r>
              <a:rPr lang="ru-RU" sz="1700" dirty="0" err="1"/>
              <a:t>центроида</a:t>
            </a:r>
            <a:r>
              <a:rPr lang="ru-RU" sz="1700" dirty="0"/>
              <a:t>.</a:t>
            </a:r>
          </a:p>
          <a:p>
            <a:pPr marL="452628">
              <a:buFont typeface="+mj-lt"/>
              <a:buAutoNum type="arabicPeriod"/>
            </a:pPr>
            <a:r>
              <a:rPr lang="ru-RU" sz="1900" dirty="0"/>
              <a:t>Повторять шаги 2 и 3 до тех пор, пока не будут найдены все необходимые </a:t>
            </a:r>
            <a:r>
              <a:rPr lang="ru-RU" sz="1900" dirty="0" err="1"/>
              <a:t>центроиды</a:t>
            </a:r>
            <a:r>
              <a:rPr lang="ru-RU" sz="1900" dirty="0"/>
              <a:t>.</a:t>
            </a:r>
            <a:endParaRPr lang="ru-RU" sz="19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K-MEANS++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15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smtClean="0"/>
                  <a:t>0. Выбираем</a:t>
                </a:r>
                <a:endParaRPr lang="ru-RU" dirty="0" smtClean="0"/>
              </a:p>
              <a:p>
                <a:pPr lvl="1"/>
                <a:r>
                  <a:rPr lang="ru-RU" dirty="0"/>
                  <a:t>число классов M</a:t>
                </a:r>
              </a:p>
              <a:p>
                <a:pPr lvl="1"/>
                <a:r>
                  <a:rPr lang="ru-RU" dirty="0"/>
                  <a:t>меру нечеткости</a:t>
                </a:r>
                <a:r>
                  <a:rPr lang="en-US" dirty="0"/>
                  <a:t> 1&lt;m&lt;∞</a:t>
                </a:r>
                <a:endParaRPr lang="ru-RU" dirty="0"/>
              </a:p>
              <a:p>
                <a:pPr lvl="1"/>
                <a:r>
                  <a:rPr lang="ru-RU" dirty="0"/>
                  <a:t>функцию расстояний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(обычно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/>
                  <a:t>)</a:t>
                </a:r>
              </a:p>
              <a:p>
                <a:pPr lvl="1"/>
                <a:r>
                  <a:rPr lang="ru-RU" dirty="0"/>
                  <a:t>критерий окончания поиска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Задаем матрицу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ru-RU" dirty="0"/>
                  <a:t> весов принадлежности точки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 к кластеру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 центром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всех точек и кластеров (можно взять принадлежности к кластеру из k-</a:t>
                </a:r>
                <a:r>
                  <a:rPr lang="ru-RU" dirty="0" err="1"/>
                  <a:t>means</a:t>
                </a:r>
                <a:r>
                  <a:rPr lang="ru-RU" dirty="0"/>
                  <a:t> или </a:t>
                </a:r>
                <a:r>
                  <a:rPr lang="ru-RU" dirty="0" err="1"/>
                  <a:t>рандомно</a:t>
                </a:r>
                <a:r>
                  <a:rPr lang="ru-RU" dirty="0"/>
                  <a:t>, ограничения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∀0≤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dirty="0"/>
                  <a:t>).</a:t>
                </a:r>
                <a:endParaRPr lang="ru-RU" b="1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5" name="Текс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  <a:blipFill>
                <a:blip r:embed="rId2"/>
                <a:stretch>
                  <a:fillRect t="-2479" r="-1043" b="-231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C-MEANS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150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dirty="0"/>
                  <a:t>1. Вычисляем </a:t>
                </a:r>
                <a:r>
                  <a:rPr lang="ru-RU" dirty="0" err="1"/>
                  <a:t>центроиды</a:t>
                </a:r>
                <a:r>
                  <a:rPr lang="ru-RU" dirty="0"/>
                  <a:t>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ru-RU" dirty="0"/>
                  <a:t>2. </a:t>
                </a:r>
                <a:r>
                  <a:rPr lang="ru-RU" dirty="0" err="1"/>
                  <a:t>Перевычисляем</a:t>
                </a:r>
                <a:r>
                  <a:rPr lang="ru-RU" dirty="0"/>
                  <a:t> веса: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ru-RU" dirty="0"/>
              </a:p>
              <a:p>
                <a:r>
                  <a:rPr lang="ru-RU" dirty="0"/>
                  <a:t>3. Проверяем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(чаще всего достаточно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ru-RU" dirty="0"/>
                  <a:t>если да, то заканчиваем, если нет, то переходим к шагу 1.</a:t>
                </a:r>
                <a:endParaRPr lang="ru-RU" b="1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5" name="Текс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C-MEANS</a:t>
            </a:r>
            <a:r>
              <a:rPr lang="ru-RU" dirty="0" smtClean="0"/>
              <a:t> (2)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5711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427984" y="3363838"/>
            <a:ext cx="329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crom" panose="00000500000000000000" pitchFamily="50" charset="-52"/>
              </a:rPr>
              <a:t>a-kugaevskikh@yandex.ru</a:t>
            </a:r>
            <a:endParaRPr lang="ru-RU" dirty="0">
              <a:latin typeface="Acrom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4292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350838" y="1419622"/>
            <a:ext cx="7605712" cy="2952353"/>
          </a:xfrm>
        </p:spPr>
        <p:txBody>
          <a:bodyPr/>
          <a:lstStyle/>
          <a:p>
            <a:r>
              <a:rPr lang="ru-RU" dirty="0">
                <a:solidFill>
                  <a:srgbClr val="262626"/>
                </a:solidFill>
              </a:rPr>
              <a:t>задача разбиения заданной выборки объектов (ситуаций) на подмножества, называемые кластерами, так, чтобы каждый кластер состоял из </a:t>
            </a:r>
            <a:r>
              <a:rPr lang="ru-RU" b="1" dirty="0">
                <a:solidFill>
                  <a:srgbClr val="262626"/>
                </a:solidFill>
              </a:rPr>
              <a:t>схожих</a:t>
            </a:r>
            <a:r>
              <a:rPr lang="ru-RU" dirty="0">
                <a:solidFill>
                  <a:srgbClr val="262626"/>
                </a:solidFill>
              </a:rPr>
              <a:t> объектов, а объекты разных кластеров существенно отличались</a:t>
            </a:r>
            <a:endParaRPr lang="ru-RU" dirty="0">
              <a:solidFill>
                <a:srgbClr val="26262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КЛАСТЕРИЗАЦИЯ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27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79512" y="1419622"/>
                <a:ext cx="7920880" cy="295235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dirty="0"/>
                  <a:t>Пусть </a:t>
                </a:r>
                <a:r>
                  <a:rPr lang="en-US" dirty="0"/>
                  <a:t>X</a:t>
                </a:r>
                <a:r>
                  <a:rPr lang="ru-RU" dirty="0"/>
                  <a:t> </a:t>
                </a:r>
                <a:r>
                  <a:rPr lang="ru-RU" dirty="0"/>
                  <a:t>— множество объектов, </a:t>
                </a:r>
                <a:r>
                  <a:rPr lang="en-US" dirty="0"/>
                  <a:t>Y</a:t>
                </a:r>
                <a:r>
                  <a:rPr lang="ru-RU" dirty="0"/>
                  <a:t> </a:t>
                </a:r>
                <a:r>
                  <a:rPr lang="ru-RU" dirty="0"/>
                  <a:t>— множество </a:t>
                </a:r>
                <a:r>
                  <a:rPr lang="ru-RU" dirty="0" smtClean="0"/>
                  <a:t>меток </a:t>
                </a:r>
                <a:r>
                  <a:rPr lang="ru-RU" dirty="0"/>
                  <a:t>кластеров. </a:t>
                </a:r>
                <a:r>
                  <a:rPr lang="ru-RU" dirty="0"/>
                  <a:t>Задана функция расстояния между объектами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ru-RU" dirty="0"/>
                  <a:t>. </a:t>
                </a:r>
                <a:r>
                  <a:rPr lang="ru-RU" dirty="0"/>
                  <a:t>Имеется конечная обучающая выборка объектов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⊂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r>
                  <a:rPr lang="ru-RU" dirty="0" smtClean="0"/>
                  <a:t>Требуется </a:t>
                </a:r>
                <a:r>
                  <a:rPr lang="ru-RU" dirty="0"/>
                  <a:t>разбить выборку на непересекающиеся подмножества, называемые кластерами, так, чтобы каждый кластер состоял из объектов, близких по метрике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𝑑</m:t>
                    </m:r>
                  </m:oMath>
                </a14:m>
                <a:r>
                  <a:rPr lang="ru-RU" dirty="0"/>
                  <a:t>, а объекты разных кластеров существенно отличались. При этом каждому </a:t>
                </a:r>
                <a:r>
                  <a:rPr lang="ru-RU" dirty="0"/>
                  <a:t>объекту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ru-RU" dirty="0" smtClean="0"/>
                  <a:t> приписывается </a:t>
                </a:r>
                <a:r>
                  <a:rPr lang="ru-RU" dirty="0"/>
                  <a:t>номер кластера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/>
                  <a:t>Алгоритм кластеризации — это функция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𝑎</m:t>
                    </m:r>
                    <m:r>
                      <a:rPr lang="en-US" i="1" dirty="0">
                        <a:latin typeface="Cambria Math"/>
                      </a:rPr>
                      <m:t>:</m:t>
                    </m:r>
                    <m:r>
                      <a:rPr lang="en-US" i="1" dirty="0">
                        <a:latin typeface="Cambria Math"/>
                      </a:rPr>
                      <m:t>𝑋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𝑌</m:t>
                    </m:r>
                  </m:oMath>
                </a14:m>
                <a:r>
                  <a:rPr lang="ru-RU" dirty="0"/>
                  <a:t>, </a:t>
                </a:r>
                <a:r>
                  <a:rPr lang="ru-RU" dirty="0"/>
                  <a:t>которая любому объекту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ставит </a:t>
                </a:r>
                <a:r>
                  <a:rPr lang="ru-RU" dirty="0"/>
                  <a:t>в соответствие номер кластера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𝑌</m:t>
                    </m:r>
                  </m:oMath>
                </a14:m>
                <a:r>
                  <a:rPr lang="ru-RU" dirty="0" smtClean="0"/>
                  <a:t>.</a:t>
                </a:r>
              </a:p>
              <a:p>
                <a:r>
                  <a:rPr lang="ru-RU" dirty="0" smtClean="0"/>
                  <a:t>Множество </a:t>
                </a:r>
                <a:r>
                  <a:rPr lang="ru-RU" dirty="0"/>
                  <a:t>в некоторых случаях известно заранее, однако чаще ставится задача определить оптимальное число кластеров, с точки зрения того или иного критерия качества кластеризации.</a:t>
                </a:r>
                <a:endParaRPr lang="ru-RU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5" name="Текс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79512" y="1419622"/>
                <a:ext cx="7920880" cy="2952353"/>
              </a:xfrm>
              <a:blipFill>
                <a:blip r:embed="rId2"/>
                <a:stretch>
                  <a:fillRect t="-1860" r="-1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ФОРМАЛЬНАЯ ПОСТАНОВКА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28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350838" y="1419622"/>
            <a:ext cx="7605712" cy="2952353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rgbClr val="262626"/>
                </a:solidFill>
              </a:rPr>
              <a:t>Отбор выборки для кластеризации.</a:t>
            </a:r>
          </a:p>
          <a:p>
            <a:r>
              <a:rPr lang="ru-RU" dirty="0">
                <a:solidFill>
                  <a:srgbClr val="262626"/>
                </a:solidFill>
              </a:rPr>
              <a:t>Определение множества переменных, по которым будут оцениваться объекты в выборке.</a:t>
            </a:r>
          </a:p>
          <a:p>
            <a:r>
              <a:rPr lang="ru-RU" dirty="0">
                <a:solidFill>
                  <a:srgbClr val="262626"/>
                </a:solidFill>
              </a:rPr>
              <a:t>Вычисление значений той или иной </a:t>
            </a:r>
            <a:r>
              <a:rPr lang="ru-RU" b="1" dirty="0">
                <a:solidFill>
                  <a:srgbClr val="262626"/>
                </a:solidFill>
              </a:rPr>
              <a:t>меры сходства</a:t>
            </a:r>
            <a:r>
              <a:rPr lang="ru-RU" dirty="0">
                <a:solidFill>
                  <a:srgbClr val="262626"/>
                </a:solidFill>
              </a:rPr>
              <a:t> между объектами.</a:t>
            </a:r>
          </a:p>
          <a:p>
            <a:r>
              <a:rPr lang="ru-RU" dirty="0">
                <a:solidFill>
                  <a:srgbClr val="262626"/>
                </a:solidFill>
              </a:rPr>
              <a:t>Применение метода кластерного анализа для создания групп сходных объектов.</a:t>
            </a:r>
          </a:p>
          <a:p>
            <a:r>
              <a:rPr lang="ru-RU" dirty="0">
                <a:solidFill>
                  <a:srgbClr val="262626"/>
                </a:solidFill>
              </a:rPr>
              <a:t>Проверка достоверности результатов кластерного решения</a:t>
            </a:r>
            <a:endParaRPr lang="ru-RU" dirty="0">
              <a:solidFill>
                <a:srgbClr val="26262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60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350838" y="1419622"/>
            <a:ext cx="7605712" cy="2952353"/>
          </a:xfrm>
        </p:spPr>
        <p:txBody>
          <a:bodyPr>
            <a:normAutofit fontScale="92500"/>
          </a:bodyPr>
          <a:lstStyle/>
          <a:p>
            <a:r>
              <a:rPr lang="ru-RU" dirty="0">
                <a:solidFill>
                  <a:srgbClr val="262626"/>
                </a:solidFill>
              </a:rPr>
              <a:t>показатели не должны коррелировать между собой</a:t>
            </a:r>
          </a:p>
          <a:p>
            <a:r>
              <a:rPr lang="ru-RU" dirty="0">
                <a:solidFill>
                  <a:srgbClr val="262626"/>
                </a:solidFill>
              </a:rPr>
              <a:t>показатели должны быть безразмерными</a:t>
            </a:r>
          </a:p>
          <a:p>
            <a:r>
              <a:rPr lang="ru-RU" dirty="0">
                <a:solidFill>
                  <a:srgbClr val="262626"/>
                </a:solidFill>
              </a:rPr>
              <a:t>распределение показателей должно быть близко к нормальному</a:t>
            </a:r>
          </a:p>
          <a:p>
            <a:r>
              <a:rPr lang="ru-RU" dirty="0">
                <a:solidFill>
                  <a:srgbClr val="262626"/>
                </a:solidFill>
              </a:rPr>
              <a:t>показатели должны отвечать требованию «устойчивости», под которой понимается отсутствие влияния на их значения случайных факторов</a:t>
            </a:r>
          </a:p>
          <a:p>
            <a:r>
              <a:rPr lang="ru-RU" dirty="0">
                <a:solidFill>
                  <a:srgbClr val="262626"/>
                </a:solidFill>
              </a:rPr>
              <a:t>выборка должна быть однородна, не содержать «выбросов»</a:t>
            </a:r>
            <a:endParaRPr lang="ru-RU" dirty="0">
              <a:solidFill>
                <a:srgbClr val="26262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 К ДАННЫМ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09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350838" y="1419622"/>
            <a:ext cx="7605712" cy="2952353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solidFill>
                  <a:srgbClr val="262626"/>
                </a:solidFill>
              </a:rPr>
              <a:t>K-средних (K-</a:t>
            </a:r>
            <a:r>
              <a:rPr lang="ru-RU" dirty="0" err="1">
                <a:solidFill>
                  <a:srgbClr val="262626"/>
                </a:solidFill>
              </a:rPr>
              <a:t>means</a:t>
            </a:r>
            <a:r>
              <a:rPr lang="ru-RU" dirty="0">
                <a:solidFill>
                  <a:srgbClr val="262626"/>
                </a:solidFill>
              </a:rPr>
              <a:t>, k-</a:t>
            </a:r>
            <a:r>
              <a:rPr lang="ru-RU" dirty="0" err="1">
                <a:solidFill>
                  <a:srgbClr val="262626"/>
                </a:solidFill>
              </a:rPr>
              <a:t>means</a:t>
            </a:r>
            <a:r>
              <a:rPr lang="ru-RU" dirty="0">
                <a:solidFill>
                  <a:srgbClr val="262626"/>
                </a:solidFill>
              </a:rPr>
              <a:t>++)</a:t>
            </a:r>
          </a:p>
          <a:p>
            <a:r>
              <a:rPr lang="ru-RU" dirty="0">
                <a:solidFill>
                  <a:srgbClr val="262626"/>
                </a:solidFill>
              </a:rPr>
              <a:t>Метод нечеткой кластеризации C-средних (</a:t>
            </a:r>
            <a:r>
              <a:rPr lang="ru-RU" dirty="0" err="1">
                <a:solidFill>
                  <a:srgbClr val="262626"/>
                </a:solidFill>
              </a:rPr>
              <a:t>Fuzzy</a:t>
            </a:r>
            <a:r>
              <a:rPr lang="ru-RU" dirty="0">
                <a:solidFill>
                  <a:srgbClr val="262626"/>
                </a:solidFill>
              </a:rPr>
              <a:t> C-</a:t>
            </a:r>
            <a:r>
              <a:rPr lang="ru-RU" dirty="0" err="1">
                <a:solidFill>
                  <a:srgbClr val="262626"/>
                </a:solidFill>
              </a:rPr>
              <a:t>means</a:t>
            </a:r>
            <a:r>
              <a:rPr lang="ru-RU" dirty="0">
                <a:solidFill>
                  <a:srgbClr val="262626"/>
                </a:solidFill>
              </a:rPr>
              <a:t>)</a:t>
            </a:r>
          </a:p>
          <a:p>
            <a:r>
              <a:rPr lang="ru-RU" dirty="0" err="1">
                <a:solidFill>
                  <a:srgbClr val="262626"/>
                </a:solidFill>
              </a:rPr>
              <a:t>Гюстафсон-Кессель</a:t>
            </a:r>
            <a:endParaRPr lang="ru-RU" dirty="0">
              <a:solidFill>
                <a:srgbClr val="262626"/>
              </a:solidFill>
            </a:endParaRPr>
          </a:p>
          <a:p>
            <a:r>
              <a:rPr lang="ru-RU" dirty="0" err="1">
                <a:solidFill>
                  <a:srgbClr val="262626"/>
                </a:solidFill>
              </a:rPr>
              <a:t>Графовые</a:t>
            </a:r>
            <a:r>
              <a:rPr lang="ru-RU" dirty="0">
                <a:solidFill>
                  <a:srgbClr val="262626"/>
                </a:solidFill>
              </a:rPr>
              <a:t> алгоритмы кластеризации</a:t>
            </a:r>
          </a:p>
          <a:p>
            <a:r>
              <a:rPr lang="ru-RU" dirty="0">
                <a:solidFill>
                  <a:srgbClr val="262626"/>
                </a:solidFill>
              </a:rPr>
              <a:t>Статистические алгоритмы кластеризации</a:t>
            </a:r>
          </a:p>
          <a:p>
            <a:r>
              <a:rPr lang="ru-RU" dirty="0">
                <a:solidFill>
                  <a:srgbClr val="262626"/>
                </a:solidFill>
              </a:rPr>
              <a:t>Алгоритмы семейства FOREL</a:t>
            </a:r>
          </a:p>
          <a:p>
            <a:r>
              <a:rPr lang="ru-RU" dirty="0">
                <a:solidFill>
                  <a:srgbClr val="262626"/>
                </a:solidFill>
              </a:rPr>
              <a:t>Иерархическая кластеризация или таксономия</a:t>
            </a:r>
          </a:p>
          <a:p>
            <a:r>
              <a:rPr lang="ru-RU" dirty="0">
                <a:solidFill>
                  <a:srgbClr val="262626"/>
                </a:solidFill>
              </a:rPr>
              <a:t>Ансамбль </a:t>
            </a:r>
            <a:r>
              <a:rPr lang="ru-RU" dirty="0" err="1">
                <a:solidFill>
                  <a:srgbClr val="262626"/>
                </a:solidFill>
              </a:rPr>
              <a:t>кластеризаторов</a:t>
            </a:r>
            <a:endParaRPr lang="ru-RU" dirty="0">
              <a:solidFill>
                <a:srgbClr val="262626"/>
              </a:solidFill>
            </a:endParaRPr>
          </a:p>
          <a:p>
            <a:r>
              <a:rPr lang="ru-RU" dirty="0">
                <a:solidFill>
                  <a:srgbClr val="262626"/>
                </a:solidFill>
              </a:rPr>
              <a:t>Алгоритмы семейства КRAB</a:t>
            </a:r>
          </a:p>
          <a:p>
            <a:r>
              <a:rPr lang="ru-RU" dirty="0">
                <a:solidFill>
                  <a:srgbClr val="262626"/>
                </a:solidFill>
              </a:rPr>
              <a:t>EM-алгоритм</a:t>
            </a:r>
          </a:p>
          <a:p>
            <a:r>
              <a:rPr lang="ru-RU" dirty="0">
                <a:solidFill>
                  <a:srgbClr val="262626"/>
                </a:solidFill>
              </a:rPr>
              <a:t>Алгоритм, основанный на методе просеивания</a:t>
            </a:r>
            <a:endParaRPr lang="ru-RU" dirty="0">
              <a:solidFill>
                <a:srgbClr val="262626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4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</p:spPr>
            <p:txBody>
              <a:bodyPr>
                <a:normAutofit fontScale="92500"/>
              </a:bodyPr>
              <a:lstStyle/>
              <a:p>
                <a:r>
                  <a:rPr lang="ru-RU" dirty="0">
                    <a:solidFill>
                      <a:srgbClr val="262626"/>
                    </a:solidFill>
                  </a:rPr>
                  <a:t>Заданное фиксированное число k кластеров наблюдения сопоставляются кластерам так, что средние в кластере (для всех переменных) максимально возможно отличаются друг от друга</a:t>
                </a:r>
                <a:r>
                  <a:rPr lang="ru-RU" dirty="0" smtClean="0">
                    <a:solidFill>
                      <a:srgbClr val="262626"/>
                    </a:solidFill>
                  </a:rPr>
                  <a:t>.</a:t>
                </a:r>
                <a:endParaRPr lang="en-US" dirty="0" smtClean="0">
                  <a:solidFill>
                    <a:srgbClr val="262626"/>
                  </a:solidFill>
                </a:endParaRPr>
              </a:p>
              <a:p>
                <a:r>
                  <a:rPr lang="ru-RU" dirty="0" smtClean="0"/>
                  <a:t>Алгоритм стремится </a:t>
                </a:r>
                <a:r>
                  <a:rPr lang="ru-RU" dirty="0"/>
                  <a:t>минимизировать суммарное квадратичное отклонение точек кластеров от центров этих кластеров: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ru-RU" dirty="0" smtClean="0">
                    <a:solidFill>
                      <a:srgbClr val="262626"/>
                    </a:solidFill>
                  </a:rPr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- число кластеров,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полученные </a:t>
                </a:r>
                <a:r>
                  <a:rPr lang="ru-RU" dirty="0"/>
                  <a:t>кластеры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=1,2,…,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- центры масс векторов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i="1">
                        <a:latin typeface="Cambria Math"/>
                        <a:ea typeface="Cambria Math"/>
                      </a:rPr>
                      <m:t>∈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  <a:endParaRPr lang="ru-RU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5" name="Текс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  <a:blipFill>
                <a:blip r:embed="rId2"/>
                <a:stretch>
                  <a:fillRect t="-1033" b="-22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22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ru-RU" dirty="0"/>
                  <a:t>Евклидово: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/>
              </a:p>
              <a:p>
                <a:r>
                  <a:rPr lang="ru-RU" dirty="0"/>
                  <a:t>Квадрат евклидова расстояния. </a:t>
                </a:r>
                <a:r>
                  <a:rPr lang="ru-RU" dirty="0"/>
                  <a:t>Применяется для придания большего веса более отдаленным друг от друга </a:t>
                </a:r>
                <a:r>
                  <a:rPr lang="ru-RU" dirty="0"/>
                  <a:t>объектам: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ru-RU" dirty="0"/>
              </a:p>
              <a:p>
                <a:r>
                  <a:rPr lang="ru-RU" dirty="0"/>
                  <a:t>Манхэттенское расстояние (расстояние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). </a:t>
                </a:r>
                <a:r>
                  <a:rPr lang="ru-RU" dirty="0"/>
                  <a:t> </a:t>
                </a:r>
                <a:r>
                  <a:rPr lang="ru-RU" dirty="0"/>
                  <a:t>В</a:t>
                </a:r>
                <a:r>
                  <a:rPr lang="ru-RU" dirty="0"/>
                  <a:t> большинстве случаев эта мера расстояния приводит к таким же результатам, как и для обычного расстояния Евклида. Однако для этой меры влияние отдельных больших разностей (выбросов) уменьшается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ru-RU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5" name="Текс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  <a:blipFill>
                <a:blip r:embed="rId2"/>
                <a:stretch>
                  <a:fillRect r="-2566" b="-179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МЕТРИКИ РАССТОЯНИЯ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997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Текст 4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Расстояние Чебышева. Это </a:t>
                </a:r>
                <a:r>
                  <a:rPr lang="ru-RU" dirty="0"/>
                  <a:t>расстояние может оказаться полезным, когда нужно определить два объекта как «различные», если они различаются по какой-либо одной </a:t>
                </a:r>
                <a:r>
                  <a:rPr lang="ru-RU" dirty="0"/>
                  <a:t>координате: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ru-RU" dirty="0"/>
                  <a:t>Степенное </a:t>
                </a:r>
                <a:r>
                  <a:rPr lang="ru-RU" dirty="0"/>
                  <a:t>расстояние. Применяется </a:t>
                </a:r>
                <a:r>
                  <a:rPr lang="ru-RU" dirty="0"/>
                  <a:t>в случае, когда необходимо увеличить или уменьшить вес, относящийся к размерности, для которой соответствующие объекты сильно </a:t>
                </a:r>
                <a:r>
                  <a:rPr lang="ru-RU" dirty="0"/>
                  <a:t>отличаются: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g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ru-RU" b="1" dirty="0">
                  <a:solidFill>
                    <a:srgbClr val="262626"/>
                  </a:solidFill>
                </a:endParaRPr>
              </a:p>
            </p:txBody>
          </p:sp>
        </mc:Choice>
        <mc:Fallback>
          <p:sp>
            <p:nvSpPr>
              <p:cNvPr id="5" name="Текс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50838" y="1419622"/>
                <a:ext cx="7605712" cy="2952353"/>
              </a:xfrm>
              <a:blipFill>
                <a:blip r:embed="rId2"/>
                <a:stretch>
                  <a:fillRect t="-1860" r="-24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МЕТРИКИ РАССТОЯНИЯ (2)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69038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cro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4875</TotalTime>
  <Words>1444</Words>
  <Application>Microsoft Office PowerPoint</Application>
  <PresentationFormat>Экран (16:9)</PresentationFormat>
  <Paragraphs>85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Acrom</vt:lpstr>
      <vt:lpstr>Acrom Bold</vt:lpstr>
      <vt:lpstr>Acrom ExtraBold</vt:lpstr>
      <vt:lpstr>Arial</vt:lpstr>
      <vt:lpstr>Calibri</vt:lpstr>
      <vt:lpstr>Cambria Math</vt:lpstr>
      <vt:lpstr>Тема Office</vt:lpstr>
      <vt:lpstr>Кластерный анализ</vt:lpstr>
      <vt:lpstr>КЛАСТЕРИЗАЦИЯ</vt:lpstr>
      <vt:lpstr>ФОРМАЛЬНАЯ ПОСТАНОВКА</vt:lpstr>
      <vt:lpstr>ЭТАПЫ</vt:lpstr>
      <vt:lpstr>ТРЕБОВАНИЯ К ДАННЫМ</vt:lpstr>
      <vt:lpstr>АЛГОРИТМЫ</vt:lpstr>
      <vt:lpstr>K-MEANS</vt:lpstr>
      <vt:lpstr>МЕТРИКИ РАССТОЯНИЯ</vt:lpstr>
      <vt:lpstr>МЕТРИКИ РАССТОЯНИЯ (2)</vt:lpstr>
      <vt:lpstr>АЛГОРИТМ</vt:lpstr>
      <vt:lpstr>АЛГОРИТМ (2)</vt:lpstr>
      <vt:lpstr>Презентация PowerPoint</vt:lpstr>
      <vt:lpstr>ПРОБЛЕМЫ</vt:lpstr>
      <vt:lpstr>K-MEANS++</vt:lpstr>
      <vt:lpstr>FUZZY C-MEANS</vt:lpstr>
      <vt:lpstr>FUZZY C-MEANS (2)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Master</dc:creator>
  <cp:lastModifiedBy>Sander</cp:lastModifiedBy>
  <cp:revision>369</cp:revision>
  <dcterms:created xsi:type="dcterms:W3CDTF">2016-08-15T04:55:12Z</dcterms:created>
  <dcterms:modified xsi:type="dcterms:W3CDTF">2020-02-28T04:37:20Z</dcterms:modified>
</cp:coreProperties>
</file>